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ibre Franklin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ibreFranklin-italic.fntdata"/><Relationship Id="rId10" Type="http://schemas.openxmlformats.org/officeDocument/2006/relationships/slide" Target="slides/slide5.xml"/><Relationship Id="rId32" Type="http://schemas.openxmlformats.org/officeDocument/2006/relationships/font" Target="fonts/LibreFranklin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ibreFranklin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accinemisinformation.guide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irinstitute.org/blog/ransomware-risk-setting-up-a-fair-analysis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sinformationindex.org/wp-content/uploads/2019/12/GDI_Index-Methodology_Report_Dec2019.pd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ullfact.org/media/uploads/framework-information-incidents-consulation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ed527f1c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ed527f1c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ce5ff7ba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ce5ff7ba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e5ff7ba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ce5ff7ba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ce5ff7ba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ce5ff7ba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e5ff7ba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ce5ff7ba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ce5ff7ba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ce5ff7ba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e5ff7ba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e5ff7ba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ce5ff7ba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ce5ff7ba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2"/>
              </a:rPr>
              <a:t>https://vaccinemisinformation.guide/</a:t>
            </a:r>
            <a:r>
              <a:rPr lang="en" sz="7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ce5ff7b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ce5ff7b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ce5ff7ba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ce5ff7ba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e5ff7ba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ce5ff7ba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fiveby.com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ce5ff7bae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ce5ff7bae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Image: the FAIR model on one page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ce5ff7ba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ce5ff7ba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ce5ff7ba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ce5ff7ba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ce5ff7ba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ce5ff7ba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ce5ff7b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ce5ff7b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ce5ff7ba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ce5ff7ba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ce5ff7ba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ce5ff7ba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ce5ff7bae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ce5ff7bae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Image: the FAIR model on one page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ce5ff7ba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ce5ff7ba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</a:t>
            </a:r>
            <a:r>
              <a:rPr lang="en" sz="1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https://www.fairinstitute.org/blog/ransomware-risk-setting-up-a-fair-analysis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e5ff7ba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ce5ff7ba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CIA triad: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Confidentiality: only people who are supposed to see info can see it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Integrity: only people who are allowed to change data can change it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Availability: people who are supposed to use a system can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e5ff7b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ce5ff7b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ce5ff7ba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ce5ff7ba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e5ff7ba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ce5ff7ba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https://disinformationindex.org/wp-content/uploads/2019/12/GDI_Index-Methodology_Report_Dec2019.pdf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e5ff7ba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ce5ff7ba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https://fullfact.org/media/uploads/framework-information-incidents-consulation.pdf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913" y="81731"/>
            <a:ext cx="7200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1pPr>
            <a:lvl2pPr lvl="1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2pPr>
            <a:lvl3pPr lvl="2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3pPr>
            <a:lvl4pPr lvl="3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4pPr>
            <a:lvl5pPr lvl="4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5pPr>
            <a:lvl6pPr lvl="5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6pPr>
            <a:lvl7pPr lvl="6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7pPr>
            <a:lvl8pPr lvl="7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8pPr>
            <a:lvl9pPr lvl="8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096565" y="4892405"/>
            <a:ext cx="205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2E40"/>
              </a:buClr>
              <a:buSzPts val="900"/>
              <a:buFont typeface="Libre Franklin"/>
              <a:buNone/>
              <a:defRPr sz="900">
                <a:solidFill>
                  <a:srgbClr val="1A2E4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 Class 2: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Risk Management</a:t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357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14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Separates risk into levels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012700"/>
            <a:ext cx="5556000" cy="36753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Business as normal, no additional response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Monitor and prepare external facing responses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 incident is occurring, responses ramp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 incident is occurring, coordinated responses start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Maximum response levels and cooperation required</a:t>
            </a:r>
            <a:endParaRPr/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6179350" y="1012700"/>
            <a:ext cx="2842200" cy="21147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Criteria</a:t>
            </a:r>
            <a:r>
              <a:rPr lang="en"/>
              <a:t>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Subject matter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Urgency of response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13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Sounds a bit like this (from WHO Europe)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50" y="1006325"/>
            <a:ext cx="7581301" cy="36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1, Level 2</a:t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75" y="1341850"/>
            <a:ext cx="4379426" cy="238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147" y="1446988"/>
            <a:ext cx="4133152" cy="217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3, Level 4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86749" cy="12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27475"/>
            <a:ext cx="4286749" cy="113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275" y="1170125"/>
            <a:ext cx="4025275" cy="25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5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" y="1241825"/>
            <a:ext cx="5116074" cy="282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16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Challenges, including: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0" y="887175"/>
            <a:ext cx="4095450" cy="28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200" y="887175"/>
            <a:ext cx="4654400" cy="241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200" y="3302050"/>
            <a:ext cx="4654400" cy="1067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UNICEF: questions list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339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UN agency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 rooted in project assessments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Aimed at individual incident responses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Features, not risks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294875"/>
            <a:ext cx="4140126" cy="54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11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Alethea Group: threat assessments</a:t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690100"/>
            <a:ext cx="41121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DC-based disinformation consultancy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 rooted in intelligence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Aimed at businesses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800" y="668400"/>
            <a:ext cx="4112087" cy="414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Fiveby: Adapting supply chain risk management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118100" y="1170125"/>
            <a:ext cx="342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Seattle-based risk consultancy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 rooted in fraud risk assessment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Aimed at platforms and other online businesses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000" y="1170125"/>
            <a:ext cx="5253599" cy="277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3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FiveBy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4975"/>
            <a:ext cx="8839201" cy="412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807" y="84525"/>
            <a:ext cx="6221456" cy="49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8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WHO Europe: full-lifecycle risk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178725" y="660325"/>
            <a:ext cx="3499800" cy="21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UN agency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 a mix of crisis response and infosec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Aimed at regions and countries 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25" y="2427475"/>
            <a:ext cx="7010501" cy="26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can look a bit like this (from infosec)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425" y="619650"/>
            <a:ext cx="7059400" cy="4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10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Infodemic: key harms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7600"/>
            <a:ext cx="8839204" cy="353913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17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crisis stages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8963"/>
            <a:ext cx="8839198" cy="282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00" y="119150"/>
            <a:ext cx="7540326" cy="48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4 Class 1: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System Vulnerabilities</a:t>
            </a:r>
            <a:endParaRPr/>
          </a:p>
        </p:txBody>
      </p:sp>
      <p:sp>
        <p:nvSpPr>
          <p:cNvPr id="212" name="Google Shape;212;p38"/>
          <p:cNvSpPr txBox="1"/>
          <p:nvPr>
            <p:ph idx="1" type="subTitle"/>
          </p:nvPr>
        </p:nvSpPr>
        <p:spPr>
          <a:xfrm>
            <a:off x="311700" y="357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INST408C: Cognitive Security | Fall 2021 | SJ Terp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19" y="63863"/>
            <a:ext cx="8422632" cy="481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15913" y="81731"/>
            <a:ext cx="7200900" cy="606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example</a:t>
            </a:r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474" y="621375"/>
            <a:ext cx="7279075" cy="42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Security Risk Considerations</a:t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152475"/>
            <a:ext cx="369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harms and losses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Reach: people, topics,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Likelihood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4797800" y="1152475"/>
            <a:ext cx="369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CIA triad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Attacker goals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Stakeholders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Mitigations and response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Security Risk Frameworks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11700" y="147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Framework Assessment</a:t>
            </a:r>
            <a:endParaRPr/>
          </a:p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311700" y="789300"/>
            <a:ext cx="8520600" cy="37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tradition does this come from?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is this framework *for* (scale, resources, timescales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this meet what I need for: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Strategy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Risk mitigation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Incident response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it be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it simple enough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it detailed enough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133000" y="132275"/>
            <a:ext cx="869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GDI: domain risk ratings</a:t>
            </a:r>
            <a:endParaRPr/>
          </a:p>
        </p:txBody>
      </p:sp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950" y="-89350"/>
            <a:ext cx="5581500" cy="36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250" y="3492863"/>
            <a:ext cx="45720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133000" y="704975"/>
            <a:ext cx="3320700" cy="4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UK</a:t>
            </a:r>
            <a:r>
              <a:rPr lang="en"/>
              <a:t>-based domain disinformation consultancy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 rooted in infosec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Aimed at adtech companies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10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FullFact risk-levels framework</a:t>
            </a:r>
            <a:endParaRPr/>
          </a:p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311700" y="744625"/>
            <a:ext cx="4260300" cy="3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UK fact checking organisation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Techniques rooted in UN-style country assessments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Aimed at large-scale response level (region, country, </a:t>
            </a:r>
            <a:r>
              <a:rPr lang="en"/>
              <a:t>international organisation, etc)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Blunt instrument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100" y="339700"/>
            <a:ext cx="3743599" cy="46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